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" y="2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Jeeves" userId="51ca09f9-8fe4-42ff-a043-3109bd045e72" providerId="ADAL" clId="{7D7AD4CD-2CF5-489D-B63C-29E3104ADCF4}"/>
    <pc:docChg chg="modSld">
      <pc:chgData name="Donna Jeeves" userId="51ca09f9-8fe4-42ff-a043-3109bd045e72" providerId="ADAL" clId="{7D7AD4CD-2CF5-489D-B63C-29E3104ADCF4}" dt="2023-07-19T11:08:14.778" v="158" actId="20577"/>
      <pc:docMkLst>
        <pc:docMk/>
      </pc:docMkLst>
      <pc:sldChg chg="modSp mod">
        <pc:chgData name="Donna Jeeves" userId="51ca09f9-8fe4-42ff-a043-3109bd045e72" providerId="ADAL" clId="{7D7AD4CD-2CF5-489D-B63C-29E3104ADCF4}" dt="2023-07-19T10:26:19.201" v="69" actId="20577"/>
        <pc:sldMkLst>
          <pc:docMk/>
          <pc:sldMk cId="1458650052" sldId="256"/>
        </pc:sldMkLst>
        <pc:spChg chg="mod">
          <ac:chgData name="Donna Jeeves" userId="51ca09f9-8fe4-42ff-a043-3109bd045e72" providerId="ADAL" clId="{7D7AD4CD-2CF5-489D-B63C-29E3104ADCF4}" dt="2023-07-19T10:26:19.201" v="69" actId="20577"/>
          <ac:spMkLst>
            <pc:docMk/>
            <pc:sldMk cId="1458650052" sldId="256"/>
            <ac:spMk id="8" creationId="{9977C43F-9312-4F01-8CDB-29CE06832CF4}"/>
          </ac:spMkLst>
        </pc:spChg>
      </pc:sldChg>
      <pc:sldChg chg="modSp mod">
        <pc:chgData name="Donna Jeeves" userId="51ca09f9-8fe4-42ff-a043-3109bd045e72" providerId="ADAL" clId="{7D7AD4CD-2CF5-489D-B63C-29E3104ADCF4}" dt="2023-07-19T11:08:14.778" v="158" actId="20577"/>
        <pc:sldMkLst>
          <pc:docMk/>
          <pc:sldMk cId="1397855841" sldId="261"/>
        </pc:sldMkLst>
        <pc:spChg chg="mod">
          <ac:chgData name="Donna Jeeves" userId="51ca09f9-8fe4-42ff-a043-3109bd045e72" providerId="ADAL" clId="{7D7AD4CD-2CF5-489D-B63C-29E3104ADCF4}" dt="2023-07-19T11:08:08.578" v="156" actId="20577"/>
          <ac:spMkLst>
            <pc:docMk/>
            <pc:sldMk cId="1397855841" sldId="261"/>
            <ac:spMk id="7" creationId="{23E07B70-13B1-44F8-8210-6AE1A43F3D1D}"/>
          </ac:spMkLst>
        </pc:spChg>
        <pc:spChg chg="mod">
          <ac:chgData name="Donna Jeeves" userId="51ca09f9-8fe4-42ff-a043-3109bd045e72" providerId="ADAL" clId="{7D7AD4CD-2CF5-489D-B63C-29E3104ADCF4}" dt="2023-07-19T11:08:14.778" v="158" actId="20577"/>
          <ac:spMkLst>
            <pc:docMk/>
            <pc:sldMk cId="1397855841" sldId="261"/>
            <ac:spMk id="8" creationId="{044A4847-E69C-415C-95D9-22C8834E8808}"/>
          </ac:spMkLst>
        </pc:spChg>
      </pc:sldChg>
      <pc:sldChg chg="modSp mod">
        <pc:chgData name="Donna Jeeves" userId="51ca09f9-8fe4-42ff-a043-3109bd045e72" providerId="ADAL" clId="{7D7AD4CD-2CF5-489D-B63C-29E3104ADCF4}" dt="2023-07-19T11:06:29.975" v="154" actId="20577"/>
        <pc:sldMkLst>
          <pc:docMk/>
          <pc:sldMk cId="2455333958" sldId="269"/>
        </pc:sldMkLst>
        <pc:spChg chg="mod">
          <ac:chgData name="Donna Jeeves" userId="51ca09f9-8fe4-42ff-a043-3109bd045e72" providerId="ADAL" clId="{7D7AD4CD-2CF5-489D-B63C-29E3104ADCF4}" dt="2023-07-19T11:06:29.975" v="154" actId="20577"/>
          <ac:spMkLst>
            <pc:docMk/>
            <pc:sldMk cId="2455333958" sldId="269"/>
            <ac:spMk id="2" creationId="{E5AB36F0-742D-48A4-B9ED-06C710A3A2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BCD3-AF28-4B93-B890-CA7A0B4F1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18975-B11D-4A27-8099-69696E646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B8AE-0C8D-434D-B547-AB400AD2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05216-38BB-4298-9EC3-BD6CA67F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5B2DE-A257-4FFD-907A-BBE2621A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4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A050-0DE4-4E92-8185-B0B4914C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B704A-8973-4767-8A88-36A604111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944D-C012-4267-A3DC-45A38D0B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C803A-0A22-4909-B0FC-05F10753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B4AA0-2A65-4771-AF27-B96B8359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9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4A6EE-8692-4FB5-81E9-D011F13A0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51CC3-AAB3-4A18-AD87-A334667B5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4DA7-510F-4373-96A3-0679F954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4B89-DD59-47F3-9863-01352B97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BCE7-AA1E-472F-A5C0-D315A145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A91E-2C00-4BC8-B880-20C3EC9A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1E4E-2368-469A-B97C-2200459BA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04901-B611-4283-8AE8-3824355F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947F5-6261-499B-A04A-C19DD392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21FE2-8DB3-4ED7-9746-5F974D30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7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641B-F6F5-4461-B736-391D284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9037C-C86B-42AE-BF71-5485E271F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0D634-9429-42DB-AB29-0CDE3F9E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EF9D2-38F8-4B70-A8EE-170983A0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B93AE-7966-4C45-A159-2753ECA4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4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856C-E05A-439F-AEAB-FFF93F47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27AF5-08F7-421A-929A-356C0BF83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2957F-8B05-4CB4-97AC-87A6FF551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ADCDF-B27E-4A8B-8B65-21FB464D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44D61-40E5-4513-AB45-1AB8C318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E8789-C5FA-48E5-83F1-5BCC1D7B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9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887B-9640-4605-9634-D04BC922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1609-1AE1-4F4D-8729-805D96BFA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B0034-A9D2-4AE1-B96F-F8EEFB09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10AC8-92E1-457E-8681-00093C33E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23C97-FEFE-4C0B-BF13-0C5BA516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D8A9D-4F55-4419-A4D6-B4377BC0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7C05D-E6F6-43B3-8F93-024C81F9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A5884-6CEC-475B-A1CA-1D393E6C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2654-E241-4FFE-AC50-AADDCC05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FA99B-8F49-4B44-B807-181F6D5F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579BB-3935-4496-8511-C6208629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F62A8-EA95-4C56-8550-A9AC7FAF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950D2-614A-43DB-A1F4-12B2707B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9E72A-E99D-49BB-88CC-A85C037D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651F-A4E3-4ED2-934A-EB147CEF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2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EF2D-903A-449D-A81A-C0D0F531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03FE-8D0F-4DE3-A404-3D7C55A0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084FB-9F47-4A24-8408-06F7545C0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58F3-718E-4B62-B2CC-67037C0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A55AD-BD40-4608-A12A-72F092F6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C5D77-C9AC-44AF-8A95-1C4473CC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7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F4AE-6D9B-42B4-9D79-92E71F5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5008C-55E4-43F9-8743-3803DABA5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D75C-911C-4810-A370-E8734D71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8F062-F6E4-4406-B3D3-DFC42092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59FB0-1318-4800-B51A-E110C459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CCF5B-D1A4-4036-A007-11B964E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9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4DAC5-7465-4DA6-906E-09704BEF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9DE98-DA02-4359-9FA4-0F58EB9E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FD9C-AB6B-4C95-B876-6D98287C0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03D0-6F1D-48E8-ABCC-A1C46ED474E3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089E2-9184-4B16-AFAB-9513CA4AE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17AB0-40C7-4608-9038-5A92C4A4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6DE72-2407-455A-9086-022AD6AF7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09D0F2-549B-499A-BF65-2DE4836AFE32}"/>
              </a:ext>
            </a:extLst>
          </p:cNvPr>
          <p:cNvSpPr txBox="1"/>
          <p:nvPr/>
        </p:nvSpPr>
        <p:spPr>
          <a:xfrm>
            <a:off x="4287841" y="48393"/>
            <a:ext cx="3605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4C261A"/>
                </a:solidFill>
                <a:effectLst/>
                <a:latin typeface="Gunplay"/>
                <a:ea typeface="Calibri" panose="020F0502020204030204" pitchFamily="34" charset="0"/>
                <a:cs typeface="Times New Roman" panose="02020603050405020304" pitchFamily="18" charset="0"/>
              </a:rPr>
              <a:t>TARIFF</a:t>
            </a:r>
            <a:endParaRPr lang="en-GB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AF4C2-1578-4ECE-B6B8-65D431EF2438}"/>
              </a:ext>
            </a:extLst>
          </p:cNvPr>
          <p:cNvSpPr txBox="1"/>
          <p:nvPr/>
        </p:nvSpPr>
        <p:spPr>
          <a:xfrm>
            <a:off x="1023457" y="1510018"/>
            <a:ext cx="7315200" cy="424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7C43F-9312-4F01-8CDB-29CE06832CF4}"/>
              </a:ext>
            </a:extLst>
          </p:cNvPr>
          <p:cNvSpPr txBox="1"/>
          <p:nvPr/>
        </p:nvSpPr>
        <p:spPr>
          <a:xfrm>
            <a:off x="173198" y="817834"/>
            <a:ext cx="5821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Main Meal				£2.25</a:t>
            </a:r>
          </a:p>
          <a:p>
            <a:r>
              <a:rPr lang="en-GB" sz="2000" dirty="0"/>
              <a:t>Dessert					£1.00</a:t>
            </a:r>
          </a:p>
          <a:p>
            <a:r>
              <a:rPr lang="en-GB" sz="2000" dirty="0"/>
              <a:t>Meal &amp; Dessert Or Water		                £2.50</a:t>
            </a:r>
          </a:p>
          <a:p>
            <a:r>
              <a:rPr lang="en-GB" sz="2000" dirty="0"/>
              <a:t>Sandwiches/Wraps &amp; Baguettes from	£1.90 Sandwich, Traybake or Fruit Pot &amp; Water	£2.50	</a:t>
            </a:r>
          </a:p>
          <a:p>
            <a:r>
              <a:rPr lang="en-GB" sz="2000" dirty="0"/>
              <a:t>	</a:t>
            </a:r>
          </a:p>
          <a:p>
            <a:r>
              <a:rPr lang="en-GB" sz="2000" dirty="0"/>
              <a:t>Plain Pasta				£1.35</a:t>
            </a:r>
          </a:p>
          <a:p>
            <a:r>
              <a:rPr lang="en-GB" sz="2000" dirty="0"/>
              <a:t>Pasta &amp; Cheese 				£1.75</a:t>
            </a:r>
          </a:p>
          <a:p>
            <a:r>
              <a:rPr lang="en-GB" sz="2000" dirty="0"/>
              <a:t>Pasta &amp; Sauce or Pasta King		£1.85</a:t>
            </a:r>
          </a:p>
          <a:p>
            <a:r>
              <a:rPr lang="en-GB" sz="2000" dirty="0"/>
              <a:t>Jacket Potato 				£1.35</a:t>
            </a:r>
          </a:p>
          <a:p>
            <a:r>
              <a:rPr lang="en-GB" sz="2000" dirty="0"/>
              <a:t>Jacket Potato &amp; 1 Filling			£1.95</a:t>
            </a:r>
          </a:p>
          <a:p>
            <a:r>
              <a:rPr lang="en-GB" sz="2000" dirty="0"/>
              <a:t>Jacket Potato &amp; 2 Fillings			£2.45</a:t>
            </a:r>
          </a:p>
          <a:p>
            <a:r>
              <a:rPr lang="en-GB" sz="2000" dirty="0"/>
              <a:t>Various Grab &amp; Go 		from	£1.45</a:t>
            </a:r>
          </a:p>
          <a:p>
            <a:r>
              <a:rPr lang="en-GB" sz="2000" dirty="0"/>
              <a:t>Panini					£2.20</a:t>
            </a:r>
          </a:p>
          <a:p>
            <a:r>
              <a:rPr lang="en-GB" sz="2000" dirty="0"/>
              <a:t>Pizza 					£1.45</a:t>
            </a:r>
          </a:p>
          <a:p>
            <a:r>
              <a:rPr lang="en-GB" sz="2000" dirty="0"/>
              <a:t>Just Chips 🍟				£1.45</a:t>
            </a:r>
          </a:p>
          <a:p>
            <a:r>
              <a:rPr lang="en-GB" sz="2000" dirty="0"/>
              <a:t>Large Salad				£2.45</a:t>
            </a:r>
          </a:p>
          <a:p>
            <a:r>
              <a:rPr lang="en-GB" sz="2000" dirty="0"/>
              <a:t>Cold Pasta Pots				£1.85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A6DB4-CEE0-4D8B-90AD-8BE2B1E6A8BB}"/>
              </a:ext>
            </a:extLst>
          </p:cNvPr>
          <p:cNvSpPr txBox="1"/>
          <p:nvPr/>
        </p:nvSpPr>
        <p:spPr>
          <a:xfrm>
            <a:off x="6101593" y="1524611"/>
            <a:ext cx="60904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Homemade Muffins/Biscuits 		£1.10</a:t>
            </a:r>
          </a:p>
          <a:p>
            <a:r>
              <a:rPr lang="en-GB" sz="2000" dirty="0"/>
              <a:t>Pain Au Chocolate/Cinnamon Swirl		£1.35</a:t>
            </a:r>
          </a:p>
          <a:p>
            <a:r>
              <a:rPr lang="en-GB" sz="2000" dirty="0"/>
              <a:t>Packet of Biscuits/ Mini Gingerbread Men	£0.50</a:t>
            </a:r>
          </a:p>
          <a:p>
            <a:r>
              <a:rPr lang="en-GB" sz="2000" dirty="0"/>
              <a:t>Jaffa Cakes				£1.35</a:t>
            </a:r>
          </a:p>
          <a:p>
            <a:r>
              <a:rPr lang="en-GB" sz="2000" dirty="0"/>
              <a:t>Mini Cheddars				£1.10</a:t>
            </a:r>
          </a:p>
          <a:p>
            <a:r>
              <a:rPr lang="en-GB" sz="2000" dirty="0"/>
              <a:t>Skinny Popcorn				£1.20</a:t>
            </a:r>
          </a:p>
          <a:p>
            <a:r>
              <a:rPr lang="en-GB" sz="2000" dirty="0"/>
              <a:t>Jelly Pots/Mousse Pot			£1.00</a:t>
            </a:r>
          </a:p>
          <a:p>
            <a:r>
              <a:rPr lang="en-GB" sz="2000" dirty="0"/>
              <a:t>Fruit Pot/Grape Pot			£1.20</a:t>
            </a:r>
          </a:p>
          <a:p>
            <a:r>
              <a:rPr lang="en-GB" sz="2000" dirty="0"/>
              <a:t>Fresh Fruit				£0.65</a:t>
            </a:r>
          </a:p>
          <a:p>
            <a:endParaRPr lang="en-GB" sz="2000" dirty="0"/>
          </a:p>
          <a:p>
            <a:r>
              <a:rPr lang="en-GB" sz="2000" dirty="0"/>
              <a:t>Radnor Fizz/ Radnor Splash 		£1.10</a:t>
            </a:r>
          </a:p>
          <a:p>
            <a:r>
              <a:rPr lang="en-GB" sz="2000" dirty="0"/>
              <a:t>Water					£1.00	</a:t>
            </a:r>
          </a:p>
          <a:p>
            <a:r>
              <a:rPr lang="en-GB" sz="2000" dirty="0"/>
              <a:t>Water Deal 2 bottles 			£1.45</a:t>
            </a:r>
          </a:p>
          <a:p>
            <a:r>
              <a:rPr lang="en-GB" sz="2000" dirty="0"/>
              <a:t>Milkshake Carton Viva 			£1.05</a:t>
            </a:r>
          </a:p>
          <a:p>
            <a:r>
              <a:rPr lang="en-GB" sz="2000" dirty="0"/>
              <a:t>Radnor Still 				£0.65</a:t>
            </a:r>
          </a:p>
        </p:txBody>
      </p:sp>
    </p:spTree>
    <p:extLst>
      <p:ext uri="{BB962C8B-B14F-4D97-AF65-F5344CB8AC3E}">
        <p14:creationId xmlns:p14="http://schemas.microsoft.com/office/powerpoint/2010/main" val="1458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AB36F0-742D-48A4-B9ED-06C710A3A2D1}"/>
              </a:ext>
            </a:extLst>
          </p:cNvPr>
          <p:cNvSpPr txBox="1"/>
          <p:nvPr/>
        </p:nvSpPr>
        <p:spPr>
          <a:xfrm>
            <a:off x="1291904" y="897622"/>
            <a:ext cx="1026192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Meal Deals 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</a:rPr>
              <a:t>1. Sandwich, Traybake or Fruit &amp; Water	£2.50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</a:rPr>
              <a:t>2. Main Dinner &amp; Dessert Or Water 		£2.50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</a:rPr>
              <a:t>3. Hot Plain Pasta, Traybake &amp; Water 		£2.50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</a:rPr>
              <a:t>4. BBQ Goujon Wrap &amp; Water 		 	£2.50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3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2532BF-5861-4A4B-BCBB-8EAA13802626}"/>
              </a:ext>
            </a:extLst>
          </p:cNvPr>
          <p:cNvSpPr txBox="1"/>
          <p:nvPr/>
        </p:nvSpPr>
        <p:spPr>
          <a:xfrm>
            <a:off x="3490886" y="267036"/>
            <a:ext cx="3605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4C261A"/>
                </a:solidFill>
                <a:effectLst/>
                <a:latin typeface="Gunplay"/>
                <a:ea typeface="Calibri" panose="020F0502020204030204" pitchFamily="34" charset="0"/>
                <a:cs typeface="Times New Roman" panose="02020603050405020304" pitchFamily="18" charset="0"/>
              </a:rPr>
              <a:t>Break Menu</a:t>
            </a:r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07B70-13B1-44F8-8210-6AE1A43F3D1D}"/>
              </a:ext>
            </a:extLst>
          </p:cNvPr>
          <p:cNvSpPr txBox="1"/>
          <p:nvPr/>
        </p:nvSpPr>
        <p:spPr>
          <a:xfrm>
            <a:off x="695325" y="1036477"/>
            <a:ext cx="49339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51F17"/>
                </a:solidFill>
                <a:effectLst/>
                <a:latin typeface="Gunplay"/>
                <a:ea typeface="Calibri" panose="020F0502020204030204" pitchFamily="34" charset="0"/>
                <a:cs typeface="Gunplay"/>
              </a:rPr>
              <a:t>MONDAY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Cheese Pizza</a:t>
            </a:r>
          </a:p>
          <a:p>
            <a:pPr algn="ctr"/>
            <a:r>
              <a:rPr lang="en-GB" sz="2000" dirty="0"/>
              <a:t>Pain Au Chocolate </a:t>
            </a:r>
          </a:p>
          <a:p>
            <a:pPr algn="ctr"/>
            <a:r>
              <a:rPr lang="en-GB" sz="2000" dirty="0"/>
              <a:t>Hash Brown</a:t>
            </a:r>
          </a:p>
          <a:p>
            <a:pPr algn="ctr"/>
            <a:r>
              <a:rPr lang="en-GB" sz="2000" dirty="0"/>
              <a:t>Cold Grab and Go Selection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>
                <a:solidFill>
                  <a:srgbClr val="451F17"/>
                </a:solidFill>
                <a:effectLst/>
                <a:latin typeface="Gunplay"/>
                <a:ea typeface="Calibri" panose="020F0502020204030204" pitchFamily="34" charset="0"/>
                <a:cs typeface="Gunplay"/>
              </a:rPr>
              <a:t>TUESDAY</a:t>
            </a:r>
            <a:r>
              <a:rPr lang="en-GB" sz="2000" dirty="0">
                <a:solidFill>
                  <a:srgbClr val="46494A"/>
                </a:solidFill>
                <a:effectLst/>
                <a:latin typeface="Roboto Lt"/>
                <a:ea typeface="Calibri" panose="020F0502020204030204" pitchFamily="34" charset="0"/>
                <a:cs typeface="Roboto Lt"/>
              </a:rPr>
              <a:t> 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Belgian Waffle </a:t>
            </a:r>
          </a:p>
          <a:p>
            <a:pPr algn="ctr"/>
            <a:r>
              <a:rPr lang="en-GB" sz="2000" dirty="0"/>
              <a:t>Pizza Slice</a:t>
            </a:r>
          </a:p>
          <a:p>
            <a:pPr algn="ctr"/>
            <a:r>
              <a:rPr lang="en-GB" sz="2000" dirty="0"/>
              <a:t>Sausage Roll</a:t>
            </a:r>
          </a:p>
          <a:p>
            <a:pPr algn="ctr"/>
            <a:r>
              <a:rPr lang="en-GB" sz="2000" dirty="0"/>
              <a:t>Cold Grab and Go Selection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>
                <a:solidFill>
                  <a:srgbClr val="451F17"/>
                </a:solidFill>
                <a:effectLst/>
                <a:latin typeface="Gunplay"/>
                <a:ea typeface="Calibri" panose="020F0502020204030204" pitchFamily="34" charset="0"/>
                <a:cs typeface="Gunplay"/>
              </a:rPr>
              <a:t>WEDNESDAY</a:t>
            </a:r>
            <a:r>
              <a:rPr lang="en-GB" sz="2000" dirty="0">
                <a:solidFill>
                  <a:srgbClr val="46494A"/>
                </a:solidFill>
                <a:effectLst/>
                <a:latin typeface="Roboto Lt"/>
                <a:ea typeface="Calibri" panose="020F0502020204030204" pitchFamily="34" charset="0"/>
                <a:cs typeface="Roboto Lt"/>
              </a:rPr>
              <a:t> </a:t>
            </a:r>
          </a:p>
          <a:p>
            <a:pPr algn="ctr"/>
            <a:r>
              <a:rPr lang="en-GB" sz="2000" dirty="0"/>
              <a:t> ½ Cheese &amp; Ham Panini</a:t>
            </a:r>
          </a:p>
          <a:p>
            <a:pPr algn="ctr"/>
            <a:r>
              <a:rPr lang="en-GB" sz="2000" dirty="0"/>
              <a:t>Potato Wedges</a:t>
            </a:r>
          </a:p>
          <a:p>
            <a:pPr algn="ctr"/>
            <a:r>
              <a:rPr lang="en-GB" sz="2000" dirty="0"/>
              <a:t>Pizza Slice</a:t>
            </a:r>
          </a:p>
          <a:p>
            <a:pPr algn="ctr"/>
            <a:r>
              <a:rPr lang="en-GB" sz="2000" dirty="0"/>
              <a:t>Cold Grab and Go Selection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A4847-E69C-415C-95D9-22C8834E8808}"/>
              </a:ext>
            </a:extLst>
          </p:cNvPr>
          <p:cNvSpPr txBox="1"/>
          <p:nvPr/>
        </p:nvSpPr>
        <p:spPr>
          <a:xfrm>
            <a:off x="5829300" y="1859339"/>
            <a:ext cx="50768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51F17"/>
                </a:solidFill>
                <a:effectLst/>
                <a:latin typeface="Gunplay"/>
                <a:ea typeface="Calibri" panose="020F0502020204030204" pitchFamily="34" charset="0"/>
                <a:cs typeface="Gunplay"/>
              </a:rPr>
              <a:t>THURSDAY</a:t>
            </a:r>
            <a:r>
              <a:rPr lang="en-GB" sz="2000" dirty="0">
                <a:solidFill>
                  <a:srgbClr val="46494A"/>
                </a:solidFill>
                <a:effectLst/>
                <a:latin typeface="Roboto Lt"/>
                <a:ea typeface="Calibri" panose="020F0502020204030204" pitchFamily="34" charset="0"/>
                <a:cs typeface="Roboto Lt"/>
              </a:rPr>
              <a:t> 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Hash Brown</a:t>
            </a:r>
          </a:p>
          <a:p>
            <a:pPr algn="ctr"/>
            <a:r>
              <a:rPr lang="en-GB" sz="2000" dirty="0"/>
              <a:t>Breakfast Wrap</a:t>
            </a:r>
          </a:p>
          <a:p>
            <a:pPr algn="ctr"/>
            <a:r>
              <a:rPr lang="en-GB" sz="2000" dirty="0"/>
              <a:t>Croissant </a:t>
            </a:r>
          </a:p>
          <a:p>
            <a:pPr algn="ctr"/>
            <a:r>
              <a:rPr lang="en-GB" sz="2000" dirty="0"/>
              <a:t>Cold Grab and Go Selection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>
                <a:solidFill>
                  <a:srgbClr val="451F17"/>
                </a:solidFill>
                <a:effectLst/>
                <a:latin typeface="Gunplay"/>
                <a:ea typeface="Calibri" panose="020F0502020204030204" pitchFamily="34" charset="0"/>
                <a:cs typeface="Gunplay"/>
              </a:rPr>
              <a:t>FRIDAY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½ Bacon Baguette </a:t>
            </a:r>
          </a:p>
          <a:p>
            <a:pPr algn="ctr"/>
            <a:r>
              <a:rPr lang="en-GB" sz="2000" dirty="0"/>
              <a:t>Pizza Slice</a:t>
            </a:r>
          </a:p>
          <a:p>
            <a:pPr algn="ctr"/>
            <a:r>
              <a:rPr lang="en-GB" sz="2000" dirty="0"/>
              <a:t>Loaded Nachos </a:t>
            </a:r>
          </a:p>
          <a:p>
            <a:pPr algn="ctr"/>
            <a:r>
              <a:rPr lang="en-GB" sz="2000" dirty="0"/>
              <a:t>Cold Grab and Go Selection </a:t>
            </a:r>
          </a:p>
        </p:txBody>
      </p:sp>
    </p:spTree>
    <p:extLst>
      <p:ext uri="{BB962C8B-B14F-4D97-AF65-F5344CB8AC3E}">
        <p14:creationId xmlns:p14="http://schemas.microsoft.com/office/powerpoint/2010/main" val="361209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2CE7A-FA9C-4F87-9F35-5A3B4860B5EE}"/>
              </a:ext>
            </a:extLst>
          </p:cNvPr>
          <p:cNvSpPr txBox="1"/>
          <p:nvPr/>
        </p:nvSpPr>
        <p:spPr>
          <a:xfrm>
            <a:off x="2309785" y="381336"/>
            <a:ext cx="648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4C261A"/>
                </a:solidFill>
                <a:effectLst/>
                <a:latin typeface="Gunplay"/>
                <a:ea typeface="Calibri" panose="020F0502020204030204" pitchFamily="34" charset="0"/>
                <a:cs typeface="Times New Roman" panose="02020603050405020304" pitchFamily="18" charset="0"/>
              </a:rPr>
              <a:t>Lunch Menu – Week 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C8372-A548-46E7-B1F3-EA8E75B0B0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5" y="276153"/>
            <a:ext cx="1439545" cy="9798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70BD63-3FFE-410F-A6DA-278FFDDE5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33515"/>
              </p:ext>
            </p:extLst>
          </p:nvPr>
        </p:nvGraphicFramePr>
        <p:xfrm>
          <a:off x="6298889" y="1719381"/>
          <a:ext cx="5756606" cy="3419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736">
                  <a:extLst>
                    <a:ext uri="{9D8B030D-6E8A-4147-A177-3AD203B41FA5}">
                      <a16:colId xmlns:a16="http://schemas.microsoft.com/office/drawing/2014/main" val="2321961363"/>
                    </a:ext>
                  </a:extLst>
                </a:gridCol>
                <a:gridCol w="5149870">
                  <a:extLst>
                    <a:ext uri="{9D8B030D-6E8A-4147-A177-3AD203B41FA5}">
                      <a16:colId xmlns:a16="http://schemas.microsoft.com/office/drawing/2014/main" val="326134832"/>
                    </a:ext>
                  </a:extLst>
                </a:gridCol>
              </a:tblGrid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THURSDAY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6745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Style Chilli Beef Lasagne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3871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Style Vegetable &amp; Bean Lasagne 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916642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Herby Diced Potatoes, Green Beans,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809332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4670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FRIDAY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395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Oven Baked Battered Fish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593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Nugget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47433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Chipped Potatoes, Garden Peas,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5562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545E934-7D12-4643-AB52-0F1ABA09444A}"/>
              </a:ext>
            </a:extLst>
          </p:cNvPr>
          <p:cNvSpPr txBox="1"/>
          <p:nvPr/>
        </p:nvSpPr>
        <p:spPr>
          <a:xfrm>
            <a:off x="6298889" y="5368594"/>
            <a:ext cx="5756606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AVAILABLE DAILY</a:t>
            </a:r>
          </a:p>
          <a:p>
            <a:r>
              <a:rPr lang="en-GB" dirty="0">
                <a:solidFill>
                  <a:schemeClr val="bg1"/>
                </a:solidFill>
              </a:rPr>
              <a:t>Filled Jacket Potatoes, Assorted Snacks, Various Filled Sandwiches, Rolls &amp; Wraps, Fresh Salads.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669538-9C1D-4D87-D7D3-491D17787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14944"/>
              </p:ext>
            </p:extLst>
          </p:nvPr>
        </p:nvGraphicFramePr>
        <p:xfrm>
          <a:off x="305855" y="1387472"/>
          <a:ext cx="5942545" cy="476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120">
                  <a:extLst>
                    <a:ext uri="{9D8B030D-6E8A-4147-A177-3AD203B41FA5}">
                      <a16:colId xmlns:a16="http://schemas.microsoft.com/office/drawing/2014/main" val="1819666626"/>
                    </a:ext>
                  </a:extLst>
                </a:gridCol>
                <a:gridCol w="5305425">
                  <a:extLst>
                    <a:ext uri="{9D8B030D-6E8A-4147-A177-3AD203B41FA5}">
                      <a16:colId xmlns:a16="http://schemas.microsoft.com/office/drawing/2014/main" val="2294916801"/>
                    </a:ext>
                  </a:extLst>
                </a:gridCol>
              </a:tblGrid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MONDAY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707461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Topped with Garlic Mushrooms 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393679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Quorn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Meat Free Meatballs &amp; Tomato Burrito 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5383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Homemade Coleslaw, Sweetcorn, Baked Beans, Mixed Garden Salad, Potato Wedges and Carrots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377715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29336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TUESDAY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7927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Balti White &amp; Wholegrain Rice &amp; Naan Bread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1836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Sweet Potato &amp; Chickpea Curry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118883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 Coleslaw,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523992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Onion Salad &amp; Bombay Potato 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07624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WEDNESDAY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40380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Roast Of The Day with  Accompaniments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9384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Vegetable &amp; Lentil Loaf Sticky Ketchup Glaze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53174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Roast Potatoes, seasonal Veg, Baked Beans,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1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5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2CE7A-FA9C-4F87-9F35-5A3B4860B5EE}"/>
              </a:ext>
            </a:extLst>
          </p:cNvPr>
          <p:cNvSpPr txBox="1"/>
          <p:nvPr/>
        </p:nvSpPr>
        <p:spPr>
          <a:xfrm>
            <a:off x="2309785" y="381336"/>
            <a:ext cx="648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C261A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Times New Roman" panose="02020603050405020304" pitchFamily="18" charset="0"/>
              </a:rPr>
              <a:t>Lunch Menu – Week </a:t>
            </a:r>
            <a:r>
              <a:rPr lang="en-GB" sz="4400" dirty="0">
                <a:solidFill>
                  <a:srgbClr val="4C261A"/>
                </a:solidFill>
                <a:latin typeface="Gunplay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C261A"/>
              </a:solidFill>
              <a:effectLst/>
              <a:uLnTx/>
              <a:uFillTx/>
              <a:latin typeface="Gunpla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C8372-A548-46E7-B1F3-EA8E75B0B0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5" y="276153"/>
            <a:ext cx="1439545" cy="9798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563E7C-001F-4FC2-9DE4-E5F660AF2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05984"/>
              </p:ext>
            </p:extLst>
          </p:nvPr>
        </p:nvGraphicFramePr>
        <p:xfrm>
          <a:off x="305855" y="1387472"/>
          <a:ext cx="5942545" cy="5023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120">
                  <a:extLst>
                    <a:ext uri="{9D8B030D-6E8A-4147-A177-3AD203B41FA5}">
                      <a16:colId xmlns:a16="http://schemas.microsoft.com/office/drawing/2014/main" val="1819666626"/>
                    </a:ext>
                  </a:extLst>
                </a:gridCol>
                <a:gridCol w="5305425">
                  <a:extLst>
                    <a:ext uri="{9D8B030D-6E8A-4147-A177-3AD203B41FA5}">
                      <a16:colId xmlns:a16="http://schemas.microsoft.com/office/drawing/2014/main" val="2294916801"/>
                    </a:ext>
                  </a:extLst>
                </a:gridCol>
              </a:tblGrid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MONDAY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707461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Keema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Curry, White &amp; Wholegrain Rice &amp; Naan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393679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Potato Falafel, Flatbread &amp; Salsa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5383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Peas, Cumin Carrots, Coleslaw,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377715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29336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TUESDAY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7927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Toad in The Hole with  Onion Gravy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1836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Quote Sausage Toad in The Hole with Onion Gravy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118883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Sweetcorn, Green Beans, Baked Beans, Mixed Garden Salad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523992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07624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WEDNESDAY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40380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Roast of The Day with Accompaniments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9384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Mediterranean Vegetable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Croute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53174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Roast Potatoes, Carrots, Savoy Cabbage,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128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70BD63-3FFE-410F-A6DA-278FFDDE5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39786"/>
              </p:ext>
            </p:extLst>
          </p:nvPr>
        </p:nvGraphicFramePr>
        <p:xfrm>
          <a:off x="6298889" y="1719381"/>
          <a:ext cx="5756606" cy="3419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36">
                  <a:extLst>
                    <a:ext uri="{9D8B030D-6E8A-4147-A177-3AD203B41FA5}">
                      <a16:colId xmlns:a16="http://schemas.microsoft.com/office/drawing/2014/main" val="2321961363"/>
                    </a:ext>
                  </a:extLst>
                </a:gridCol>
                <a:gridCol w="5111770">
                  <a:extLst>
                    <a:ext uri="{9D8B030D-6E8A-4147-A177-3AD203B41FA5}">
                      <a16:colId xmlns:a16="http://schemas.microsoft.com/office/drawing/2014/main" val="326134832"/>
                    </a:ext>
                  </a:extLst>
                </a:gridCol>
              </a:tblGrid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THURSDAY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6745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 and Cheese Topped With Fire Cracker Chicken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3871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 and Cheese Topped with Cajun Corn, Cabbage &amp; Squash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916642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Sweetcorn &amp; Green Beans 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809332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4670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FRIDAY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395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Oven Baked Fish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593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Butternut Squash, Feta, Pea and Mint Frittata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47433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Chipped Potatoes, Garden Peas,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5562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545E934-7D12-4643-AB52-0F1ABA09444A}"/>
              </a:ext>
            </a:extLst>
          </p:cNvPr>
          <p:cNvSpPr txBox="1"/>
          <p:nvPr/>
        </p:nvSpPr>
        <p:spPr>
          <a:xfrm>
            <a:off x="6298889" y="5368594"/>
            <a:ext cx="5756606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DAILY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Filled Jacket Potatoes, Assorted Snacks, Various Filled Sandwiches, Rolls &amp; Wraps, Fresh Salads.</a:t>
            </a:r>
          </a:p>
        </p:txBody>
      </p:sp>
    </p:spTree>
    <p:extLst>
      <p:ext uri="{BB962C8B-B14F-4D97-AF65-F5344CB8AC3E}">
        <p14:creationId xmlns:p14="http://schemas.microsoft.com/office/powerpoint/2010/main" val="157523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2CE7A-FA9C-4F87-9F35-5A3B4860B5EE}"/>
              </a:ext>
            </a:extLst>
          </p:cNvPr>
          <p:cNvSpPr txBox="1"/>
          <p:nvPr/>
        </p:nvSpPr>
        <p:spPr>
          <a:xfrm>
            <a:off x="2309785" y="381336"/>
            <a:ext cx="648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C261A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Times New Roman" panose="02020603050405020304" pitchFamily="18" charset="0"/>
              </a:rPr>
              <a:t>Lunch Menu – Week Three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C8372-A548-46E7-B1F3-EA8E75B0B0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5" y="276153"/>
            <a:ext cx="1439545" cy="9798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563E7C-001F-4FC2-9DE4-E5F660AF2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52580"/>
              </p:ext>
            </p:extLst>
          </p:nvPr>
        </p:nvGraphicFramePr>
        <p:xfrm>
          <a:off x="305855" y="1387472"/>
          <a:ext cx="5942545" cy="476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120">
                  <a:extLst>
                    <a:ext uri="{9D8B030D-6E8A-4147-A177-3AD203B41FA5}">
                      <a16:colId xmlns:a16="http://schemas.microsoft.com/office/drawing/2014/main" val="1819666626"/>
                    </a:ext>
                  </a:extLst>
                </a:gridCol>
                <a:gridCol w="5305425">
                  <a:extLst>
                    <a:ext uri="{9D8B030D-6E8A-4147-A177-3AD203B41FA5}">
                      <a16:colId xmlns:a16="http://schemas.microsoft.com/office/drawing/2014/main" val="2294916801"/>
                    </a:ext>
                  </a:extLst>
                </a:gridCol>
              </a:tblGrid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MONDAY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707461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Quorn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Cheese Burger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393679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Cauliflower Cheese &amp; Pasta Bake With Garlic Bread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5383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Diced Potato,  Sweetcorn 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3777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29336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TUESDAY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7927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Tikka Masala White &amp; Wholegrain Rice Naan Bread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91836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Lentil &amp; Vegetable Tikka Masala White &amp; Wholegrain Rice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118883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 Salad,  Green Beans, Baked Beans, Mixed Garden Salad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523992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07624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WEDNESDAY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40380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Roast of The Day with Traditional Accompaniments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9384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&amp; Red Onion Flan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53174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Roast Potatoes, Carrots, Broccoli,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128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70BD63-3FFE-410F-A6DA-278FFDDE5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5492"/>
              </p:ext>
            </p:extLst>
          </p:nvPr>
        </p:nvGraphicFramePr>
        <p:xfrm>
          <a:off x="6298889" y="1719381"/>
          <a:ext cx="5756606" cy="3419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261">
                  <a:extLst>
                    <a:ext uri="{9D8B030D-6E8A-4147-A177-3AD203B41FA5}">
                      <a16:colId xmlns:a16="http://schemas.microsoft.com/office/drawing/2014/main" val="2321961363"/>
                    </a:ext>
                  </a:extLst>
                </a:gridCol>
                <a:gridCol w="5140345">
                  <a:extLst>
                    <a:ext uri="{9D8B030D-6E8A-4147-A177-3AD203B41FA5}">
                      <a16:colId xmlns:a16="http://schemas.microsoft.com/office/drawing/2014/main" val="326134832"/>
                    </a:ext>
                  </a:extLst>
                </a:gridCol>
              </a:tblGrid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THURSDAY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6745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Jambalaya White &amp; Wholegrain Rice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3871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Southern Spiced Plant Loaf With Sticky Ketchup Glaze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916642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Carrots &amp; Cauliflower, Herby Diced Potato Baked Beans, Mixed Garden Salad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809332"/>
                  </a:ext>
                </a:extLst>
              </a:tr>
              <a:tr h="17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4670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FRIDAY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39598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1: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Oven Baked Fish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9593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OPT 2: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Rainbow Vegetable Frittata </a:t>
                      </a: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474337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VEG: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0040" algn="l"/>
                          <a:tab pos="5796280" algn="l"/>
                        </a:tabLst>
                      </a:pPr>
                      <a:r>
                        <a:rPr lang="en-GB" sz="1600" dirty="0">
                          <a:effectLst/>
                        </a:rPr>
                        <a:t>Chipped Potatoes, Garden Peas, Baked Beans, Mixed Garden Salad Mushy Peas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51" marR="31151" marT="31151" marB="311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5562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545E934-7D12-4643-AB52-0F1ABA09444A}"/>
              </a:ext>
            </a:extLst>
          </p:cNvPr>
          <p:cNvSpPr txBox="1"/>
          <p:nvPr/>
        </p:nvSpPr>
        <p:spPr>
          <a:xfrm>
            <a:off x="6298889" y="5368594"/>
            <a:ext cx="5756606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DAILY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Filled Jacket Potatoes, Assorted Snacks, Various Filled Sandwiches, Rolls &amp; Wraps, Fresh Salads.</a:t>
            </a:r>
          </a:p>
        </p:txBody>
      </p:sp>
    </p:spTree>
    <p:extLst>
      <p:ext uri="{BB962C8B-B14F-4D97-AF65-F5344CB8AC3E}">
        <p14:creationId xmlns:p14="http://schemas.microsoft.com/office/powerpoint/2010/main" val="382746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2532BF-5861-4A4B-BCBB-8EAA13802626}"/>
              </a:ext>
            </a:extLst>
          </p:cNvPr>
          <p:cNvSpPr txBox="1"/>
          <p:nvPr/>
        </p:nvSpPr>
        <p:spPr>
          <a:xfrm>
            <a:off x="1514475" y="267036"/>
            <a:ext cx="558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C261A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Times New Roman" panose="02020603050405020304" pitchFamily="18" charset="0"/>
              </a:rPr>
              <a:t>Lunch Grab &amp; Go Menu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07B70-13B1-44F8-8210-6AE1A43F3D1D}"/>
              </a:ext>
            </a:extLst>
          </p:cNvPr>
          <p:cNvSpPr txBox="1"/>
          <p:nvPr/>
        </p:nvSpPr>
        <p:spPr>
          <a:xfrm>
            <a:off x="95250" y="1036477"/>
            <a:ext cx="6000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1F17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Gunplay"/>
              </a:rPr>
              <a:t>MONDAY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BBQ Chicken 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 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Nacho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1F17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Gunplay"/>
              </a:rPr>
              <a:t>TUESDAY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494A"/>
                </a:solidFill>
                <a:effectLst/>
                <a:uLnTx/>
                <a:uFillTx/>
                <a:latin typeface="Roboto Lt"/>
                <a:ea typeface="Calibri" panose="020F0502020204030204" pitchFamily="34" charset="0"/>
                <a:cs typeface="Roboto Lt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Chicken 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Pepperoni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Pizzova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Pasta king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1F17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Gunplay"/>
              </a:rPr>
              <a:t>WEDNESDAY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494A"/>
                </a:solidFill>
                <a:effectLst/>
                <a:uLnTx/>
                <a:uFillTx/>
                <a:latin typeface="Roboto Lt"/>
                <a:ea typeface="Calibri" panose="020F0502020204030204" pitchFamily="34" charset="0"/>
                <a:cs typeface="Roboto 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46494A"/>
                </a:solidFill>
                <a:latin typeface="Roboto Lt"/>
              </a:rPr>
              <a:t>BBQ Chicken 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494A"/>
                </a:solidFill>
                <a:effectLst/>
                <a:uLnTx/>
                <a:uFillTx/>
                <a:latin typeface="Roboto Lt"/>
                <a:ea typeface="+mn-ea"/>
                <a:cs typeface="+mn-cs"/>
              </a:rPr>
              <a:t>Hot Filled Baguette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46494A"/>
                </a:solidFill>
                <a:latin typeface="Roboto Lt"/>
              </a:rPr>
              <a:t>Pasta king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A4847-E69C-415C-95D9-22C8834E8808}"/>
              </a:ext>
            </a:extLst>
          </p:cNvPr>
          <p:cNvSpPr txBox="1"/>
          <p:nvPr/>
        </p:nvSpPr>
        <p:spPr>
          <a:xfrm>
            <a:off x="5829300" y="2190638"/>
            <a:ext cx="6267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1F17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Gunplay"/>
              </a:rPr>
              <a:t>THURSDAY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6494A"/>
                </a:solidFill>
                <a:effectLst/>
                <a:uLnTx/>
                <a:uFillTx/>
                <a:latin typeface="Roboto Lt"/>
                <a:ea typeface="Calibri" panose="020F0502020204030204" pitchFamily="34" charset="0"/>
                <a:cs typeface="Roboto Lt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Jumbo Hotdog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Potato Wedges with Cheese &amp; Bacon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Pasta 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51F17"/>
                </a:solidFill>
                <a:effectLst/>
                <a:uLnTx/>
                <a:uFillTx/>
                <a:latin typeface="Gunplay"/>
                <a:ea typeface="Calibri" panose="020F0502020204030204" pitchFamily="34" charset="0"/>
                <a:cs typeface="Gunplay"/>
              </a:rPr>
              <a:t>FRIDAY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Chicken Nuggets &amp; Chips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izza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Pasta King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85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929BB-D40F-4512-97EC-D8364DC1AAB9}"/>
              </a:ext>
            </a:extLst>
          </p:cNvPr>
          <p:cNvSpPr txBox="1"/>
          <p:nvPr/>
        </p:nvSpPr>
        <p:spPr>
          <a:xfrm>
            <a:off x="2571750" y="571500"/>
            <a:ext cx="689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Dessert Menu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Week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23CD5-EA34-47D5-A168-FBC0F04A9202}"/>
              </a:ext>
            </a:extLst>
          </p:cNvPr>
          <p:cNvSpPr txBox="1"/>
          <p:nvPr/>
        </p:nvSpPr>
        <p:spPr>
          <a:xfrm>
            <a:off x="885825" y="2352675"/>
            <a:ext cx="10420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Marble Cake &amp; Custard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Pineapple Upside Down Cake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Apple Crumble &amp; Custard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Syrup Sponge &amp; Custard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</a:rPr>
              <a:t>Oatie</a:t>
            </a:r>
            <a:r>
              <a:rPr lang="en-GB" sz="3600" dirty="0">
                <a:solidFill>
                  <a:schemeClr val="bg1"/>
                </a:solidFill>
              </a:rPr>
              <a:t> Fruit Crunch</a:t>
            </a:r>
          </a:p>
        </p:txBody>
      </p:sp>
    </p:spTree>
    <p:extLst>
      <p:ext uri="{BB962C8B-B14F-4D97-AF65-F5344CB8AC3E}">
        <p14:creationId xmlns:p14="http://schemas.microsoft.com/office/powerpoint/2010/main" val="19588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929BB-D40F-4512-97EC-D8364DC1AAB9}"/>
              </a:ext>
            </a:extLst>
          </p:cNvPr>
          <p:cNvSpPr txBox="1"/>
          <p:nvPr/>
        </p:nvSpPr>
        <p:spPr>
          <a:xfrm>
            <a:off x="2571750" y="571500"/>
            <a:ext cx="689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Menu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Two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23CD5-EA34-47D5-A168-FBC0F04A9202}"/>
              </a:ext>
            </a:extLst>
          </p:cNvPr>
          <p:cNvSpPr txBox="1"/>
          <p:nvPr/>
        </p:nvSpPr>
        <p:spPr>
          <a:xfrm>
            <a:off x="1047750" y="2352675"/>
            <a:ext cx="10296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Berry &amp;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Apple Crumble &amp; 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Ginger Sponge &amp; Custard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Belgian Waffle With Toffee Sauce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Cornflake Tart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Giant Chocolate Cookie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0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929BB-D40F-4512-97EC-D8364DC1AAB9}"/>
              </a:ext>
            </a:extLst>
          </p:cNvPr>
          <p:cNvSpPr txBox="1"/>
          <p:nvPr/>
        </p:nvSpPr>
        <p:spPr>
          <a:xfrm>
            <a:off x="2571750" y="571500"/>
            <a:ext cx="689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Menu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Three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23CD5-EA34-47D5-A168-FBC0F04A9202}"/>
              </a:ext>
            </a:extLst>
          </p:cNvPr>
          <p:cNvSpPr txBox="1"/>
          <p:nvPr/>
        </p:nvSpPr>
        <p:spPr>
          <a:xfrm>
            <a:off x="1047750" y="2352675"/>
            <a:ext cx="10296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 Sponge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Marmalade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Sponge &amp; 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Toffee Apple Crumble &amp; Custard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Jam Tart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Chocolate Brownie</a:t>
            </a:r>
          </a:p>
        </p:txBody>
      </p:sp>
    </p:spTree>
    <p:extLst>
      <p:ext uri="{BB962C8B-B14F-4D97-AF65-F5344CB8AC3E}">
        <p14:creationId xmlns:p14="http://schemas.microsoft.com/office/powerpoint/2010/main" val="205660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1137</Words>
  <Application>Microsoft Office PowerPoint</Application>
  <PresentationFormat>Widescreen</PresentationFormat>
  <Paragraphs>264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Gunplay</vt:lpstr>
      <vt:lpstr>Roboto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Oram</dc:creator>
  <cp:lastModifiedBy>S Swallow</cp:lastModifiedBy>
  <cp:revision>26</cp:revision>
  <cp:lastPrinted>2023-07-18T14:19:43Z</cp:lastPrinted>
  <dcterms:created xsi:type="dcterms:W3CDTF">2021-10-25T08:03:21Z</dcterms:created>
  <dcterms:modified xsi:type="dcterms:W3CDTF">2023-08-03T12:47:03Z</dcterms:modified>
</cp:coreProperties>
</file>